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8" r:id="rId1"/>
  </p:sldMasterIdLst>
  <p:notesMasterIdLst>
    <p:notesMasterId r:id="rId14"/>
  </p:notesMasterIdLst>
  <p:sldIdLst>
    <p:sldId id="256" r:id="rId2"/>
    <p:sldId id="292" r:id="rId3"/>
    <p:sldId id="293" r:id="rId4"/>
    <p:sldId id="257" r:id="rId5"/>
    <p:sldId id="261" r:id="rId6"/>
    <p:sldId id="299" r:id="rId7"/>
    <p:sldId id="295" r:id="rId8"/>
    <p:sldId id="300" r:id="rId9"/>
    <p:sldId id="301" r:id="rId10"/>
    <p:sldId id="302" r:id="rId11"/>
    <p:sldId id="271" r:id="rId12"/>
    <p:sldId id="297" r:id="rId13"/>
  </p:sldIdLst>
  <p:sldSz cx="9144000" cy="5143500" type="screen16x9"/>
  <p:notesSz cx="6858000" cy="9144000"/>
  <p:embeddedFontLst>
    <p:embeddedFont>
      <p:font typeface="Abel" panose="020B0604020202020204" charset="0"/>
      <p:regular r:id="rId15"/>
    </p:embeddedFont>
    <p:embeddedFont>
      <p:font typeface="Fira Sans Extra Condensed Medium" panose="020B0604020202020204" charset="0"/>
      <p:regular r:id="rId16"/>
      <p:bold r:id="rId17"/>
      <p:italic r:id="rId18"/>
      <p:boldItalic r:id="rId19"/>
    </p:embeddedFont>
    <p:embeddedFont>
      <p:font typeface="Oswald Regular" panose="020B0604020202020204" charset="0"/>
      <p:regular r:id="rId20"/>
      <p:bold r:id="rId21"/>
    </p:embeddedFont>
    <p:embeddedFont>
      <p:font typeface="Passion One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9FAF1F0-EF4A-4F26-81DC-EE068EB89361}">
  <a:tblStyle styleId="{49FAF1F0-EF4A-4F26-81DC-EE068EB893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394" autoAdjust="0"/>
  </p:normalViewPr>
  <p:slideViewPr>
    <p:cSldViewPr snapToGrid="0">
      <p:cViewPr varScale="1">
        <p:scale>
          <a:sx n="92" d="100"/>
          <a:sy n="92" d="100"/>
        </p:scale>
        <p:origin x="756" y="96"/>
      </p:cViewPr>
      <p:guideLst/>
    </p:cSldViewPr>
  </p:slideViewPr>
  <p:outlineViewPr>
    <p:cViewPr>
      <p:scale>
        <a:sx n="33" d="100"/>
        <a:sy n="33" d="100"/>
      </p:scale>
      <p:origin x="0" y="-25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8324220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ba6db7e32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ba6db7e32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7925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7b68ffdf2_2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7b68ffdf2_2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7b68ffdf2_2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7b68ffdf2_2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7879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57c365f9a0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57c365f9a0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6128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85144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 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186712" y="2164600"/>
            <a:ext cx="2810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B72B7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5B72B7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5B72B7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73440" y="154175"/>
            <a:ext cx="6823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Passion One"/>
              <a:buNone/>
              <a:defRPr sz="600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6000"/>
              <a:buFont typeface="Oswald Regular"/>
              <a:buNone/>
              <a:defRPr sz="60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 flipH="1">
            <a:off x="2300175" y="2241350"/>
            <a:ext cx="4543800" cy="13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/>
          </p:nvPr>
        </p:nvSpPr>
        <p:spPr>
          <a:xfrm>
            <a:off x="1420950" y="1707325"/>
            <a:ext cx="630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subTitle" idx="1"/>
          </p:nvPr>
        </p:nvSpPr>
        <p:spPr>
          <a:xfrm>
            <a:off x="5465045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ubTitle" idx="2"/>
          </p:nvPr>
        </p:nvSpPr>
        <p:spPr>
          <a:xfrm>
            <a:off x="3069563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3"/>
          </p:nvPr>
        </p:nvSpPr>
        <p:spPr>
          <a:xfrm>
            <a:off x="674038" y="2454993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4"/>
          </p:nvPr>
        </p:nvSpPr>
        <p:spPr>
          <a:xfrm>
            <a:off x="3617650" y="2716163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5"/>
          </p:nvPr>
        </p:nvSpPr>
        <p:spPr>
          <a:xfrm>
            <a:off x="1222163" y="2716163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ubTitle" idx="6"/>
          </p:nvPr>
        </p:nvSpPr>
        <p:spPr>
          <a:xfrm>
            <a:off x="6013138" y="2716175"/>
            <a:ext cx="1816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9E9D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2400"/>
              <a:buNone/>
              <a:defRPr sz="24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1800"/>
              <a:buNone/>
              <a:defRPr sz="1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1_1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1_1_1_2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430975" y="817500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3115520" y="2437068"/>
            <a:ext cx="2913000" cy="6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9E9D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9E9D9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ctrTitle"/>
          </p:nvPr>
        </p:nvSpPr>
        <p:spPr>
          <a:xfrm>
            <a:off x="430975" y="1741375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TITLE_1_1_1_2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subTitle" idx="1"/>
          </p:nvPr>
        </p:nvSpPr>
        <p:spPr>
          <a:xfrm>
            <a:off x="2419950" y="2151100"/>
            <a:ext cx="4304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ctrTitle"/>
          </p:nvPr>
        </p:nvSpPr>
        <p:spPr>
          <a:xfrm>
            <a:off x="430975" y="821986"/>
            <a:ext cx="8282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ABLE OF 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01034" y="1874888"/>
            <a:ext cx="3308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3409319" y="1536464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 idx="3"/>
          </p:nvPr>
        </p:nvSpPr>
        <p:spPr>
          <a:xfrm>
            <a:off x="100968" y="2690804"/>
            <a:ext cx="3308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4" hasCustomPrompt="1"/>
          </p:nvPr>
        </p:nvSpPr>
        <p:spPr>
          <a:xfrm>
            <a:off x="3409326" y="2689002"/>
            <a:ext cx="1123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5"/>
          </p:nvPr>
        </p:nvSpPr>
        <p:spPr>
          <a:xfrm>
            <a:off x="5510850" y="1885925"/>
            <a:ext cx="340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4800"/>
              <a:buNone/>
              <a:defRPr sz="48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6" hasCustomPrompt="1"/>
          </p:nvPr>
        </p:nvSpPr>
        <p:spPr>
          <a:xfrm>
            <a:off x="4387644" y="1536464"/>
            <a:ext cx="11232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7"/>
          </p:nvPr>
        </p:nvSpPr>
        <p:spPr>
          <a:xfrm>
            <a:off x="5510853" y="2675492"/>
            <a:ext cx="1894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8" hasCustomPrompt="1"/>
          </p:nvPr>
        </p:nvSpPr>
        <p:spPr>
          <a:xfrm>
            <a:off x="4387651" y="2689002"/>
            <a:ext cx="1123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None/>
              <a:defRPr sz="3600">
                <a:solidFill>
                  <a:srgbClr val="F9E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Fira Sans Extra Condensed Medium"/>
              <a:buNone/>
              <a:defRPr sz="3600">
                <a:solidFill>
                  <a:srgbClr val="F9E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0" name="Google Shape;20;p3"/>
          <p:cNvCxnSpPr/>
          <p:nvPr/>
        </p:nvCxnSpPr>
        <p:spPr>
          <a:xfrm>
            <a:off x="4490600" y="803950"/>
            <a:ext cx="0" cy="3443400"/>
          </a:xfrm>
          <a:prstGeom prst="straightConnector1">
            <a:avLst/>
          </a:prstGeom>
          <a:noFill/>
          <a:ln w="19050" cap="flat" cmpd="sng">
            <a:solidFill>
              <a:srgbClr val="F9E9D9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0690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Passion One"/>
              <a:buNone/>
              <a:defRPr sz="2800">
                <a:solidFill>
                  <a:srgbClr val="5B72B7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2800"/>
              <a:buFont typeface="Oswald Regular"/>
              <a:buNone/>
              <a:defRPr sz="2800">
                <a:solidFill>
                  <a:srgbClr val="5B72B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●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B72B7"/>
              </a:buClr>
              <a:buSzPts val="1200"/>
              <a:buFont typeface="Abel"/>
              <a:buChar char="○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Char char="■"/>
              <a:defRPr sz="1200">
                <a:solidFill>
                  <a:srgbClr val="5B72B7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8" r:id="rId5"/>
    <p:sldLayoutId id="2147483663" r:id="rId6"/>
    <p:sldLayoutId id="2147483664" r:id="rId7"/>
    <p:sldLayoutId id="2147483669" r:id="rId8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>
            <a:spLocks noGrp="1"/>
          </p:cNvSpPr>
          <p:nvPr>
            <p:ph type="ctrTitle"/>
          </p:nvPr>
        </p:nvSpPr>
        <p:spPr>
          <a:xfrm>
            <a:off x="3979468" y="314552"/>
            <a:ext cx="3688459" cy="14291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800" dirty="0">
                <a:solidFill>
                  <a:schemeClr val="accent1">
                    <a:lumMod val="50000"/>
                  </a:schemeClr>
                </a:solidFill>
              </a:rPr>
              <a:t>Octupus</a:t>
            </a:r>
            <a:r>
              <a:rPr lang="es" sz="8000" dirty="0">
                <a:solidFill>
                  <a:schemeClr val="accent1">
                    <a:lumMod val="50000"/>
                  </a:schemeClr>
                </a:solidFill>
              </a:rPr>
              <a:t>  </a:t>
            </a:r>
            <a:endParaRPr sz="8000" dirty="0">
              <a:solidFill>
                <a:schemeClr val="accent1">
                  <a:lumMod val="50000"/>
                </a:schemeClr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979469" y="1871141"/>
            <a:ext cx="3688459" cy="577800"/>
          </a:xfrm>
        </p:spPr>
        <p:txBody>
          <a:bodyPr/>
          <a:lstStyle/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Instituto Federal de Educação, Ciência e Tecnologia de São Paulo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30950" y="601362"/>
            <a:ext cx="8282100" cy="765472"/>
          </a:xfrm>
        </p:spPr>
        <p:txBody>
          <a:bodyPr/>
          <a:lstStyle/>
          <a:p>
            <a:r>
              <a:rPr lang="pt-BR" sz="4800" dirty="0"/>
              <a:t>Prototipação de alta fidelidade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720" y="1366834"/>
            <a:ext cx="6167523" cy="332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57087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8"/>
          <p:cNvSpPr txBox="1">
            <a:spLocks noGrp="1"/>
          </p:cNvSpPr>
          <p:nvPr>
            <p:ph type="subTitle" idx="4294967295"/>
          </p:nvPr>
        </p:nvSpPr>
        <p:spPr>
          <a:xfrm>
            <a:off x="2072347" y="1191318"/>
            <a:ext cx="5596143" cy="30541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pt-BR" sz="1600" dirty="0">
              <a:solidFill>
                <a:srgbClr val="5B72B7"/>
              </a:solidFill>
            </a:endParaRPr>
          </a:p>
          <a:p>
            <a:pPr marL="0" indent="0" algn="just">
              <a:spcAft>
                <a:spcPts val="1600"/>
              </a:spcAft>
              <a:buNone/>
            </a:pPr>
            <a:r>
              <a:rPr lang="pt-BR" sz="1600" dirty="0">
                <a:solidFill>
                  <a:schemeClr val="tx2">
                    <a:lumMod val="10000"/>
                  </a:schemeClr>
                </a:solidFill>
              </a:rPr>
              <a:t>Feito inteiramente com carinho, o site foi criado de forma personalizada  especialmente para usuários que estejam cursando o ensino médio e que queiram se preparar para vestibulares.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 dirty="0">
                <a:solidFill>
                  <a:schemeClr val="tx2">
                    <a:lumMod val="10000"/>
                  </a:schemeClr>
                </a:solidFill>
              </a:rPr>
              <a:t>A equipe de desenvolvedores atenderam as necessidades dos usuários, e focaram na facilidade e funcionalidade do projeto, contribuindo para a educação brasileira e para o conhecimento de jovens e adultos.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lang="pt-BR" dirty="0">
              <a:solidFill>
                <a:srgbClr val="5B72B7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endParaRPr lang="pt-BR" dirty="0"/>
          </a:p>
        </p:txBody>
      </p:sp>
      <p:sp>
        <p:nvSpPr>
          <p:cNvPr id="532" name="Google Shape;532;p38"/>
          <p:cNvSpPr txBox="1">
            <a:spLocks noGrp="1"/>
          </p:cNvSpPr>
          <p:nvPr>
            <p:ph type="ctrTitle"/>
          </p:nvPr>
        </p:nvSpPr>
        <p:spPr>
          <a:xfrm>
            <a:off x="430950" y="225936"/>
            <a:ext cx="8282100" cy="8763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dirty="0">
                <a:solidFill>
                  <a:schemeClr val="accent1">
                    <a:lumMod val="50000"/>
                  </a:schemeClr>
                </a:solidFill>
              </a:rPr>
              <a:t>Importância</a:t>
            </a:r>
            <a:endParaRPr sz="54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65811" y="955962"/>
            <a:ext cx="6612378" cy="1350819"/>
          </a:xfrm>
        </p:spPr>
        <p:txBody>
          <a:bodyPr/>
          <a:lstStyle/>
          <a:p>
            <a:br>
              <a:rPr lang="pt-BR" sz="4800" dirty="0"/>
            </a:br>
            <a:r>
              <a:rPr lang="pt-BR" sz="6000" dirty="0">
                <a:solidFill>
                  <a:schemeClr val="bg1"/>
                </a:solidFill>
              </a:rPr>
              <a:t>Agradecimentos</a:t>
            </a:r>
            <a:br>
              <a:rPr lang="pt-BR" sz="4800" dirty="0"/>
            </a:br>
            <a:endParaRPr lang="pt-BR" sz="16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64BBB04-FD50-4D38-91A9-75FEC51350A9}"/>
              </a:ext>
            </a:extLst>
          </p:cNvPr>
          <p:cNvSpPr txBox="1"/>
          <p:nvPr/>
        </p:nvSpPr>
        <p:spPr>
          <a:xfrm>
            <a:off x="2286000" y="2542474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assion One"/>
                <a:sym typeface="Passion One"/>
              </a:rPr>
              <a:t>A equipe desenvolvedora da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assion One"/>
                <a:sym typeface="Passion One"/>
              </a:rPr>
              <a:t>Octupus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assion One"/>
                <a:sym typeface="Passion One"/>
              </a:rPr>
              <a:t> agradece a participação e o empenho de todas as pessoas envolvidas. 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92227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 flipH="1">
            <a:off x="2300175" y="2241349"/>
            <a:ext cx="4543800" cy="1707195"/>
          </a:xfrm>
        </p:spPr>
        <p:txBody>
          <a:bodyPr/>
          <a:lstStyle/>
          <a:p>
            <a:pPr algn="just"/>
            <a:r>
              <a:rPr lang="pt-BR" sz="1800" dirty="0">
                <a:solidFill>
                  <a:schemeClr val="bg1"/>
                </a:solidFill>
              </a:rPr>
              <a:t>      É com imenso prazer que daremos início a apresentação do trabalho de conclusão de curso, na escola Instituto Federal de Educação, Ciência e Tecnologia de São Paulo.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544145" y="1446087"/>
            <a:ext cx="6302100" cy="577800"/>
          </a:xfrm>
        </p:spPr>
        <p:txBody>
          <a:bodyPr/>
          <a:lstStyle/>
          <a:p>
            <a:r>
              <a:rPr lang="pt-BR" sz="6600" dirty="0">
                <a:solidFill>
                  <a:schemeClr val="bg1"/>
                </a:solidFill>
              </a:rPr>
              <a:t>Cumprimentos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392383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 flipH="1">
            <a:off x="2255008" y="2454161"/>
            <a:ext cx="5036622" cy="1206407"/>
          </a:xfrm>
        </p:spPr>
        <p:txBody>
          <a:bodyPr numCol="2"/>
          <a:lstStyle/>
          <a:p>
            <a:r>
              <a:rPr lang="pt-BR" sz="2000" dirty="0">
                <a:solidFill>
                  <a:schemeClr val="bg1"/>
                </a:solidFill>
              </a:rPr>
              <a:t>Anai </a:t>
            </a:r>
            <a:r>
              <a:rPr lang="pt-BR" sz="2000" dirty="0" err="1">
                <a:solidFill>
                  <a:schemeClr val="bg1"/>
                </a:solidFill>
              </a:rPr>
              <a:t>Villca</a:t>
            </a:r>
            <a:r>
              <a:rPr lang="pt-BR" sz="2000" dirty="0">
                <a:solidFill>
                  <a:schemeClr val="bg1"/>
                </a:solidFill>
              </a:rPr>
              <a:t> Rojas</a:t>
            </a:r>
          </a:p>
          <a:p>
            <a:r>
              <a:rPr lang="pt-BR" sz="2000" dirty="0">
                <a:solidFill>
                  <a:schemeClr val="bg1"/>
                </a:solidFill>
              </a:rPr>
              <a:t>Gabriela Araújo Souza</a:t>
            </a:r>
          </a:p>
          <a:p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dirty="0">
                <a:solidFill>
                  <a:schemeClr val="bg1"/>
                </a:solidFill>
              </a:rPr>
              <a:t>Giovanna C. S. Lima </a:t>
            </a:r>
          </a:p>
          <a:p>
            <a:r>
              <a:rPr lang="pt-BR" sz="2000" dirty="0">
                <a:solidFill>
                  <a:schemeClr val="bg1"/>
                </a:solidFill>
              </a:rPr>
              <a:t> Jamilli Vitória Gioielli</a:t>
            </a:r>
          </a:p>
          <a:p>
            <a:endParaRPr lang="pt-BR" sz="18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420949" y="1622326"/>
            <a:ext cx="6704741" cy="577800"/>
          </a:xfrm>
        </p:spPr>
        <p:txBody>
          <a:bodyPr/>
          <a:lstStyle/>
          <a:p>
            <a:r>
              <a:rPr lang="pt-BR" sz="6000" dirty="0">
                <a:solidFill>
                  <a:schemeClr val="bg1"/>
                </a:solidFill>
              </a:rPr>
              <a:t>Desenvolvedoras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43818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ctrTitle"/>
          </p:nvPr>
        </p:nvSpPr>
        <p:spPr>
          <a:xfrm>
            <a:off x="653170" y="1219277"/>
            <a:ext cx="319146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dirty="0">
                <a:solidFill>
                  <a:srgbClr val="FFFFFF"/>
                </a:solidFill>
              </a:rPr>
              <a:t>PROPOSTA</a:t>
            </a:r>
            <a:endParaRPr sz="3300" dirty="0">
              <a:solidFill>
                <a:srgbClr val="FFFFFF"/>
              </a:solidFill>
            </a:endParaRPr>
          </a:p>
        </p:txBody>
      </p:sp>
      <p:sp>
        <p:nvSpPr>
          <p:cNvPr id="106" name="Google Shape;106;p24"/>
          <p:cNvSpPr txBox="1">
            <a:spLocks noGrp="1"/>
          </p:cNvSpPr>
          <p:nvPr>
            <p:ph type="ctrTitle" idx="3"/>
          </p:nvPr>
        </p:nvSpPr>
        <p:spPr>
          <a:xfrm>
            <a:off x="-48575" y="2138100"/>
            <a:ext cx="3841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dirty="0">
                <a:solidFill>
                  <a:srgbClr val="FFFFFF"/>
                </a:solidFill>
              </a:rPr>
              <a:t>DESENVOLVIMENTOS </a:t>
            </a:r>
            <a:endParaRPr sz="3300" dirty="0">
              <a:solidFill>
                <a:srgbClr val="FFFFF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dirty="0">
                <a:solidFill>
                  <a:srgbClr val="FFFFFF"/>
                </a:solidFill>
              </a:rPr>
              <a:t>INICIAIS</a:t>
            </a:r>
            <a:endParaRPr sz="3300" dirty="0">
              <a:solidFill>
                <a:srgbClr val="FFFFFF"/>
              </a:solidFill>
            </a:endParaRPr>
          </a:p>
        </p:txBody>
      </p:sp>
      <p:sp>
        <p:nvSpPr>
          <p:cNvPr id="107" name="Google Shape;107;p24"/>
          <p:cNvSpPr txBox="1">
            <a:spLocks noGrp="1"/>
          </p:cNvSpPr>
          <p:nvPr>
            <p:ph type="ctrTitle" idx="7"/>
          </p:nvPr>
        </p:nvSpPr>
        <p:spPr>
          <a:xfrm>
            <a:off x="5302383" y="2129550"/>
            <a:ext cx="3092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dirty="0">
                <a:solidFill>
                  <a:srgbClr val="FFFFFF"/>
                </a:solidFill>
              </a:rPr>
              <a:t>FUNCIONALIDADE</a:t>
            </a:r>
            <a:endParaRPr sz="3300" dirty="0">
              <a:solidFill>
                <a:srgbClr val="FFFFFF"/>
              </a:solidFill>
            </a:endParaRPr>
          </a:p>
        </p:txBody>
      </p:sp>
      <p:sp>
        <p:nvSpPr>
          <p:cNvPr id="108" name="Google Shape;108;p24"/>
          <p:cNvSpPr txBox="1">
            <a:spLocks noGrp="1"/>
          </p:cNvSpPr>
          <p:nvPr>
            <p:ph type="title" idx="2"/>
          </p:nvPr>
        </p:nvSpPr>
        <p:spPr>
          <a:xfrm>
            <a:off x="3792622" y="867100"/>
            <a:ext cx="532500" cy="9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dirty="0">
                <a:solidFill>
                  <a:srgbClr val="FFFFFF"/>
                </a:solidFill>
              </a:rPr>
              <a:t>01</a:t>
            </a:r>
            <a:endParaRPr sz="3300" dirty="0">
              <a:solidFill>
                <a:srgbClr val="FFFFFF"/>
              </a:solidFill>
            </a:endParaRPr>
          </a:p>
        </p:txBody>
      </p:sp>
      <p:sp>
        <p:nvSpPr>
          <p:cNvPr id="109" name="Google Shape;109;p24"/>
          <p:cNvSpPr txBox="1">
            <a:spLocks noGrp="1"/>
          </p:cNvSpPr>
          <p:nvPr>
            <p:ph type="title" idx="4"/>
          </p:nvPr>
        </p:nvSpPr>
        <p:spPr>
          <a:xfrm>
            <a:off x="3792625" y="2136300"/>
            <a:ext cx="121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>
                <a:solidFill>
                  <a:srgbClr val="FFFFFF"/>
                </a:solidFill>
              </a:rPr>
              <a:t>03</a:t>
            </a:r>
            <a:endParaRPr sz="3300">
              <a:solidFill>
                <a:srgbClr val="FFFFFF"/>
              </a:solidFill>
            </a:endParaRPr>
          </a:p>
        </p:txBody>
      </p:sp>
      <p:sp>
        <p:nvSpPr>
          <p:cNvPr id="110" name="Google Shape;110;p24"/>
          <p:cNvSpPr txBox="1">
            <a:spLocks noGrp="1"/>
          </p:cNvSpPr>
          <p:nvPr>
            <p:ph type="title" idx="6"/>
          </p:nvPr>
        </p:nvSpPr>
        <p:spPr>
          <a:xfrm>
            <a:off x="4416225" y="1059600"/>
            <a:ext cx="758100" cy="6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>
                <a:solidFill>
                  <a:srgbClr val="FFFFFF"/>
                </a:solidFill>
              </a:rPr>
              <a:t>02</a:t>
            </a:r>
            <a:endParaRPr sz="3300">
              <a:solidFill>
                <a:srgbClr val="FFFFFF"/>
              </a:solidFill>
            </a:endParaRPr>
          </a:p>
        </p:txBody>
      </p:sp>
      <p:sp>
        <p:nvSpPr>
          <p:cNvPr id="111" name="Google Shape;111;p24"/>
          <p:cNvSpPr txBox="1">
            <a:spLocks noGrp="1"/>
          </p:cNvSpPr>
          <p:nvPr>
            <p:ph type="title" idx="8"/>
          </p:nvPr>
        </p:nvSpPr>
        <p:spPr>
          <a:xfrm>
            <a:off x="4075276" y="2143052"/>
            <a:ext cx="112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>
                <a:solidFill>
                  <a:srgbClr val="FFFFFF"/>
                </a:solidFill>
              </a:rPr>
              <a:t>04</a:t>
            </a:r>
            <a:endParaRPr sz="3300">
              <a:solidFill>
                <a:srgbClr val="FFFFFF"/>
              </a:solidFill>
            </a:endParaRPr>
          </a:p>
        </p:txBody>
      </p:sp>
      <p:sp>
        <p:nvSpPr>
          <p:cNvPr id="112" name="Google Shape;112;p24"/>
          <p:cNvSpPr txBox="1">
            <a:spLocks noGrp="1"/>
          </p:cNvSpPr>
          <p:nvPr>
            <p:ph type="ctrTitle" idx="3"/>
          </p:nvPr>
        </p:nvSpPr>
        <p:spPr>
          <a:xfrm>
            <a:off x="5091425" y="1040400"/>
            <a:ext cx="3513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dirty="0">
                <a:solidFill>
                  <a:srgbClr val="FFFFFF"/>
                </a:solidFill>
              </a:rPr>
              <a:t>DESENVOLVIMENTOS </a:t>
            </a:r>
            <a:endParaRPr sz="33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dirty="0">
                <a:solidFill>
                  <a:srgbClr val="FFFFFF"/>
                </a:solidFill>
              </a:rPr>
              <a:t>  FINAIS</a:t>
            </a:r>
            <a:endParaRPr sz="3300" dirty="0">
              <a:solidFill>
                <a:srgbClr val="FFFFFF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ctrTitle" idx="7"/>
          </p:nvPr>
        </p:nvSpPr>
        <p:spPr>
          <a:xfrm>
            <a:off x="5321824" y="3218700"/>
            <a:ext cx="3092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dirty="0">
                <a:solidFill>
                  <a:srgbClr val="FFFFFF"/>
                </a:solidFill>
              </a:rPr>
              <a:t>IMPORTANCIA</a:t>
            </a:r>
            <a:endParaRPr sz="3300" dirty="0">
              <a:solidFill>
                <a:srgbClr val="FFFFFF"/>
              </a:solidFill>
            </a:endParaRPr>
          </a:p>
        </p:txBody>
      </p:sp>
      <p:sp>
        <p:nvSpPr>
          <p:cNvPr id="114" name="Google Shape;114;p24"/>
          <p:cNvSpPr txBox="1">
            <a:spLocks noGrp="1"/>
          </p:cNvSpPr>
          <p:nvPr>
            <p:ph type="title" idx="8"/>
          </p:nvPr>
        </p:nvSpPr>
        <p:spPr>
          <a:xfrm>
            <a:off x="4610075" y="3218700"/>
            <a:ext cx="112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>
                <a:solidFill>
                  <a:srgbClr val="FFFFFF"/>
                </a:solidFill>
              </a:rPr>
              <a:t>05</a:t>
            </a:r>
            <a:endParaRPr sz="3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ctrTitle"/>
          </p:nvPr>
        </p:nvSpPr>
        <p:spPr>
          <a:xfrm>
            <a:off x="2299140" y="249450"/>
            <a:ext cx="4401962" cy="853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dirty="0">
                <a:solidFill>
                  <a:schemeClr val="bg1"/>
                </a:solidFill>
              </a:rPr>
              <a:t>Proposta</a:t>
            </a:r>
            <a:endParaRPr sz="6000" dirty="0">
              <a:solidFill>
                <a:schemeClr val="bg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D0BA410-DBBA-4488-99D3-EA853791E734}"/>
              </a:ext>
            </a:extLst>
          </p:cNvPr>
          <p:cNvSpPr txBox="1"/>
          <p:nvPr/>
        </p:nvSpPr>
        <p:spPr>
          <a:xfrm>
            <a:off x="362635" y="1920421"/>
            <a:ext cx="254447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None/>
              <a:tabLst/>
              <a:defRPr/>
            </a:pP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assion One"/>
                <a:sym typeface="Passion One"/>
              </a:rPr>
              <a:t>A ideia de criar um site educacional, surgiu com o objetivo de auxiliar e facilitar os estudos dos discentes na matéria de </a:t>
            </a:r>
            <a:r>
              <a:rPr kumimoji="0" lang="pt-BR" sz="1600" b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Passion One"/>
                <a:sym typeface="Passion One"/>
              </a:rPr>
              <a:t>matemática</a:t>
            </a:r>
            <a:r>
              <a:rPr kumimoji="0" lang="pt-BR" sz="1600" b="0" i="1" u="none" strike="noStrike" kern="0" cap="none" spc="0" normalizeH="0" baseline="0" noProof="0" dirty="0">
                <a:ln>
                  <a:noFill/>
                </a:ln>
                <a:solidFill>
                  <a:srgbClr val="F9E9D9"/>
                </a:solidFill>
                <a:effectLst/>
                <a:uLnTx/>
                <a:uFillTx/>
                <a:latin typeface="Passion One"/>
                <a:sym typeface="Passion One"/>
              </a:rPr>
              <a:t>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6580C37-EC0E-4E04-944E-B7233D79D070}"/>
              </a:ext>
            </a:extLst>
          </p:cNvPr>
          <p:cNvSpPr txBox="1"/>
          <p:nvPr/>
        </p:nvSpPr>
        <p:spPr>
          <a:xfrm>
            <a:off x="3176589" y="1837836"/>
            <a:ext cx="264706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None/>
              <a:tabLst/>
              <a:defRPr/>
            </a:pP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assion One"/>
                <a:sym typeface="Passion One"/>
              </a:rPr>
              <a:t>Pesquisas revelam que softwares educacionais, desempenham um papel fundamental no aprendizado dos estudantis, que possuem algum tipo de dificuldade em matérias escolares.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1D5E284-44AE-4773-AB78-D6047547298E}"/>
              </a:ext>
            </a:extLst>
          </p:cNvPr>
          <p:cNvSpPr txBox="1"/>
          <p:nvPr/>
        </p:nvSpPr>
        <p:spPr>
          <a:xfrm>
            <a:off x="6093133" y="1831854"/>
            <a:ext cx="264706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5B72B7"/>
              </a:buClr>
              <a:buSzPts val="1200"/>
              <a:buFont typeface="Abel"/>
              <a:buNone/>
              <a:tabLst/>
              <a:defRPr/>
            </a:pP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assion One"/>
                <a:sym typeface="Passion One"/>
              </a:rPr>
              <a:t>Assim, o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Passion One"/>
                <a:sym typeface="Passion One"/>
              </a:rPr>
              <a:t>Octupus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uLnTx/>
                <a:uFillTx/>
                <a:latin typeface="Passion One"/>
                <a:sym typeface="Passion One"/>
              </a:rPr>
              <a:t>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assion One"/>
                <a:sym typeface="Passion One"/>
              </a:rPr>
              <a:t>é um site criado especialmente para alunos que queiram aprender matemática de uma forma dinâmica, utilizando dois métodos de aprendizagem.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B2AB38D-B637-4AA3-8BC2-327FE271C278}"/>
              </a:ext>
            </a:extLst>
          </p:cNvPr>
          <p:cNvSpPr txBox="1"/>
          <p:nvPr/>
        </p:nvSpPr>
        <p:spPr>
          <a:xfrm>
            <a:off x="2286000" y="2417862"/>
            <a:ext cx="457200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400">
                <a:solidFill>
                  <a:srgbClr val="FFFFFF"/>
                </a:solidFill>
              </a:rPr>
              <a:t>Â</a:t>
            </a:r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E334A589-E1CE-4B0F-A96F-01FB7270CE6B}"/>
              </a:ext>
            </a:extLst>
          </p:cNvPr>
          <p:cNvSpPr txBox="1"/>
          <p:nvPr/>
        </p:nvSpPr>
        <p:spPr>
          <a:xfrm>
            <a:off x="4279540" y="1228971"/>
            <a:ext cx="58492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Passion One"/>
              <a:buNone/>
              <a:tabLst/>
              <a:defRPr/>
            </a:pPr>
            <a:r>
              <a:rPr lang="es" sz="3300" dirty="0">
                <a:solidFill>
                  <a:srgbClr val="FFFFFF"/>
                </a:solidFill>
                <a:latin typeface="Passion One"/>
                <a:sym typeface="Passion One"/>
              </a:rPr>
              <a:t>2</a:t>
            </a:r>
            <a:endParaRPr kumimoji="0" lang="es" sz="33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D94F934F-64A6-4A57-B3CE-6CECC5846FDF}"/>
              </a:ext>
            </a:extLst>
          </p:cNvPr>
          <p:cNvSpPr txBox="1"/>
          <p:nvPr/>
        </p:nvSpPr>
        <p:spPr>
          <a:xfrm>
            <a:off x="1342412" y="1231815"/>
            <a:ext cx="58492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Passion One"/>
              <a:buNone/>
              <a:tabLst/>
              <a:defRPr/>
            </a:pPr>
            <a:r>
              <a:rPr kumimoji="0" lang="es" sz="33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assion One"/>
                <a:sym typeface="Passion One"/>
              </a:rPr>
              <a:t>1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EB23D05-50B1-4ADC-9C82-4500550372F7}"/>
              </a:ext>
            </a:extLst>
          </p:cNvPr>
          <p:cNvSpPr txBox="1"/>
          <p:nvPr/>
        </p:nvSpPr>
        <p:spPr>
          <a:xfrm>
            <a:off x="6920510" y="1239362"/>
            <a:ext cx="58492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E9D9"/>
              </a:buClr>
              <a:buSzPts val="3600"/>
              <a:buFont typeface="Passion One"/>
              <a:buNone/>
              <a:tabLst/>
              <a:defRPr/>
            </a:pPr>
            <a:r>
              <a:rPr kumimoji="0" lang="es" sz="33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assion One"/>
                <a:sym typeface="Passion One"/>
              </a:rPr>
              <a:t>3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0950" y="2064460"/>
            <a:ext cx="8282100" cy="744511"/>
          </a:xfrm>
        </p:spPr>
        <p:txBody>
          <a:bodyPr/>
          <a:lstStyle/>
          <a:p>
            <a:r>
              <a:rPr lang="pt-BR" sz="4800" dirty="0">
                <a:solidFill>
                  <a:schemeClr val="tx1">
                    <a:lumMod val="50000"/>
                  </a:schemeClr>
                </a:solidFill>
              </a:rPr>
              <a:t>Desenvolvimentos iniciais</a:t>
            </a:r>
          </a:p>
        </p:txBody>
      </p:sp>
    </p:spTree>
    <p:extLst>
      <p:ext uri="{BB962C8B-B14F-4D97-AF65-F5344CB8AC3E}">
        <p14:creationId xmlns:p14="http://schemas.microsoft.com/office/powerpoint/2010/main" val="232367637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997050" y="1484986"/>
            <a:ext cx="4727000" cy="3343045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19500" y="573733"/>
            <a:ext cx="8282100" cy="931613"/>
          </a:xfrm>
        </p:spPr>
        <p:txBody>
          <a:bodyPr/>
          <a:lstStyle/>
          <a:p>
            <a:r>
              <a:rPr lang="pt-BR" sz="4800" dirty="0"/>
              <a:t>Prototipação de baixa fidelidade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467" y="1525706"/>
            <a:ext cx="3160166" cy="326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59039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30950" y="2189014"/>
            <a:ext cx="8282100" cy="765472"/>
          </a:xfrm>
        </p:spPr>
        <p:txBody>
          <a:bodyPr/>
          <a:lstStyle/>
          <a:p>
            <a:r>
              <a:rPr lang="pt-BR" sz="4800" dirty="0">
                <a:solidFill>
                  <a:schemeClr val="accent1">
                    <a:lumMod val="50000"/>
                  </a:schemeClr>
                </a:solidFill>
              </a:rPr>
              <a:t>Desenvolvimentos Finais</a:t>
            </a:r>
          </a:p>
        </p:txBody>
      </p:sp>
    </p:spTree>
    <p:extLst>
      <p:ext uri="{BB962C8B-B14F-4D97-AF65-F5344CB8AC3E}">
        <p14:creationId xmlns:p14="http://schemas.microsoft.com/office/powerpoint/2010/main" val="113618887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746422" y="1605731"/>
            <a:ext cx="5560540" cy="3229879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85642" y="683738"/>
            <a:ext cx="8282100" cy="732521"/>
          </a:xfrm>
        </p:spPr>
        <p:txBody>
          <a:bodyPr/>
          <a:lstStyle/>
          <a:p>
            <a:r>
              <a:rPr lang="pt-BR" sz="4800" dirty="0"/>
              <a:t>Prototipação de alta fidelidade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149" y="1605731"/>
            <a:ext cx="5889086" cy="318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7204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Math Lesson by Slidesgo">
  <a:themeElements>
    <a:clrScheme name="Simple Light">
      <a:dk1>
        <a:srgbClr val="5B72B7"/>
      </a:dk1>
      <a:lt1>
        <a:srgbClr val="FFFFFF"/>
      </a:lt1>
      <a:dk2>
        <a:srgbClr val="595959"/>
      </a:dk2>
      <a:lt2>
        <a:srgbClr val="F9E9D9"/>
      </a:lt2>
      <a:accent1>
        <a:srgbClr val="5B72B7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254</Words>
  <Application>Microsoft Office PowerPoint</Application>
  <PresentationFormat>Apresentação na tela (16:9)</PresentationFormat>
  <Paragraphs>42</Paragraphs>
  <Slides>12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Abel</vt:lpstr>
      <vt:lpstr>Fira Sans Extra Condensed Medium</vt:lpstr>
      <vt:lpstr>Passion One</vt:lpstr>
      <vt:lpstr>Oswald Regular</vt:lpstr>
      <vt:lpstr>Arial</vt:lpstr>
      <vt:lpstr>Math Lesson by Slidesgo</vt:lpstr>
      <vt:lpstr>Octupus  </vt:lpstr>
      <vt:lpstr>Cumprimentos</vt:lpstr>
      <vt:lpstr>Desenvolvedoras</vt:lpstr>
      <vt:lpstr>PROPOSTA</vt:lpstr>
      <vt:lpstr>Proposta</vt:lpstr>
      <vt:lpstr>Desenvolvimentos iniciais</vt:lpstr>
      <vt:lpstr>Prototipação de baixa fidelidade</vt:lpstr>
      <vt:lpstr>Desenvolvimentos Finais</vt:lpstr>
      <vt:lpstr>Prototipação de alta fidelidade</vt:lpstr>
      <vt:lpstr>Prototipação de alta fidelidade</vt:lpstr>
      <vt:lpstr>Importância</vt:lpstr>
      <vt:lpstr> Agradecimentos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Octupus</dc:title>
  <dc:creator>Silvana</dc:creator>
  <cp:lastModifiedBy>Jamilli Gioielli</cp:lastModifiedBy>
  <cp:revision>49</cp:revision>
  <dcterms:modified xsi:type="dcterms:W3CDTF">2021-03-08T16:00:22Z</dcterms:modified>
</cp:coreProperties>
</file>